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b994efc1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b994efc1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Here is the result of the rigid alignment.</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red dots: landmarks of the template</a:t>
            </a:r>
            <a:endParaRPr/>
          </a:p>
          <a:p>
            <a:pPr indent="0" lvl="0" marL="0" rtl="0" algn="l">
              <a:spcBef>
                <a:spcPts val="0"/>
              </a:spcBef>
              <a:spcAft>
                <a:spcPts val="0"/>
              </a:spcAft>
              <a:buClr>
                <a:schemeClr val="dk1"/>
              </a:buClr>
              <a:buSzPts val="1100"/>
              <a:buFont typeface="Arial"/>
              <a:buNone/>
            </a:pPr>
            <a:r>
              <a:rPr lang="de">
                <a:solidFill>
                  <a:schemeClr val="dk1"/>
                </a:solidFill>
              </a:rPr>
              <a:t>cyan dots: landmarks of the scan</a:t>
            </a:r>
            <a:endParaRPr/>
          </a:p>
          <a:p>
            <a:pPr indent="0" lvl="0" marL="0" rtl="0" algn="l">
              <a:spcBef>
                <a:spcPts val="0"/>
              </a:spcBef>
              <a:spcAft>
                <a:spcPts val="0"/>
              </a:spcAft>
              <a:buNone/>
            </a:pPr>
            <a:r>
              <a:rPr lang="de"/>
              <a:t>left mesh: template</a:t>
            </a:r>
            <a:endParaRPr/>
          </a:p>
          <a:p>
            <a:pPr indent="0" lvl="0" marL="0" rtl="0" algn="l">
              <a:spcBef>
                <a:spcPts val="0"/>
              </a:spcBef>
              <a:spcAft>
                <a:spcPts val="0"/>
              </a:spcAft>
              <a:buNone/>
            </a:pPr>
            <a:r>
              <a:rPr lang="de"/>
              <a:t>middle mesh: scan</a:t>
            </a:r>
            <a:endParaRPr/>
          </a:p>
          <a:p>
            <a:pPr indent="0" lvl="0" marL="0" rtl="0" algn="l">
              <a:spcBef>
                <a:spcPts val="0"/>
              </a:spcBef>
              <a:spcAft>
                <a:spcPts val="0"/>
              </a:spcAft>
              <a:buNone/>
            </a:pPr>
            <a:r>
              <a:rPr lang="de"/>
              <a:t>right mesh: template (orange) and scan (blue) overlaid</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Not all landmarks can be seen because some are behind the surface of the face. It can be seen that the template and the scanned face are nicely aligned and it worked well as the input for the warping.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e99403d5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e99403d5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ba6304b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dba6304b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ba6eeb80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ba6eeb80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ba6eeb80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ba6eeb80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ba6304b7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ba6304b7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ba6eeb80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ba6eeb80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ba6eeb80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dba6eeb80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ba6eeb80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ba6eeb80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ba6304b7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ba6304b7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ba6304b7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dba6304b7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e99403d51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e99403d51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e99403d51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e99403d51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e99403d51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de99403d51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de99403d5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de99403d5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de43c3a56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de43c3a56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We wanted to explore a different Face model called the Multi-Linear Face Model (MLM).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de"/>
              <a:t>You can think of this model as a PCA in higher dimensions</a:t>
            </a:r>
            <a:endParaRPr/>
          </a:p>
          <a:p>
            <a:pPr indent="-298450" lvl="0" marL="457200" rtl="0" algn="l">
              <a:spcBef>
                <a:spcPts val="0"/>
              </a:spcBef>
              <a:spcAft>
                <a:spcPts val="0"/>
              </a:spcAft>
              <a:buSzPts val="1100"/>
              <a:buChar char="-"/>
            </a:pPr>
            <a:r>
              <a:rPr lang="de"/>
              <a:t>PCA can be computed with a SVD. But the Data-Matrix we decompose does not have any constraints, meaning whatever order the meshes have in the matrix the result will be the same.</a:t>
            </a:r>
            <a:endParaRPr/>
          </a:p>
          <a:p>
            <a:pPr indent="-298450" lvl="0" marL="457200" rtl="0" algn="l">
              <a:spcBef>
                <a:spcPts val="0"/>
              </a:spcBef>
              <a:spcAft>
                <a:spcPts val="0"/>
              </a:spcAft>
              <a:buSzPts val="1100"/>
              <a:buChar char="-"/>
            </a:pPr>
            <a:r>
              <a:rPr lang="de"/>
              <a:t>As all have seen in this Project, the PCA of the meshes allow us to play around with the different eigenfaces by changing a coefficient which gives the corresponding eigenface another </a:t>
            </a:r>
            <a:r>
              <a:rPr lang="de"/>
              <a:t>strength</a:t>
            </a:r>
            <a:r>
              <a:rPr lang="de"/>
              <a:t>. this results in some meaning full deformation and we can try to give each eigenface a semantic meaning (like; this eigenface determines the length of the nose, or this makes a mesh smile). </a:t>
            </a:r>
            <a:endParaRPr/>
          </a:p>
          <a:p>
            <a:pPr indent="-298450" lvl="0" marL="457200" rtl="0" algn="l">
              <a:spcBef>
                <a:spcPts val="0"/>
              </a:spcBef>
              <a:spcAft>
                <a:spcPts val="0"/>
              </a:spcAft>
              <a:buSzPts val="1100"/>
              <a:buChar char="-"/>
            </a:pPr>
            <a:r>
              <a:rPr lang="de"/>
              <a:t>But if we look more accurate to the last example we see that actually is not only the smile that changes but also other parts of the mesh which cause a change in the identity. So although this eigenvector clearly influences if a mesh smiles or not, it does not only change the expression.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de"/>
              <a:t>a MLM applies the idea of PCA to a new dimension.</a:t>
            </a:r>
            <a:endParaRPr/>
          </a:p>
          <a:p>
            <a:pPr indent="-298450" lvl="0" marL="457200" rtl="0" algn="l">
              <a:spcBef>
                <a:spcPts val="0"/>
              </a:spcBef>
              <a:spcAft>
                <a:spcPts val="0"/>
              </a:spcAft>
              <a:buSzPts val="1100"/>
              <a:buChar char="-"/>
            </a:pPr>
            <a:r>
              <a:rPr lang="de"/>
              <a:t>Instead of having some random ordered mesh matrix, we construct a 3-Mode-Tensor of our data. where we order one dimension the identities on the other all varieties of the expressions and lastly the vertex positions. </a:t>
            </a:r>
            <a:endParaRPr/>
          </a:p>
          <a:p>
            <a:pPr indent="-298450" lvl="0" marL="457200" rtl="0" algn="l">
              <a:spcBef>
                <a:spcPts val="0"/>
              </a:spcBef>
              <a:spcAft>
                <a:spcPts val="0"/>
              </a:spcAft>
              <a:buSzPts val="1100"/>
              <a:buChar char="-"/>
            </a:pPr>
            <a:r>
              <a:rPr lang="de"/>
              <a:t>on this 3-Mode tensor we can now apply a Higher-Order SVD (HOSVD) on the identity and expression mode. the decomposition can be similarly to the single dimension PCA be seen as a set of Eigenfaces. but now we do not get a single set but two separate sets. one controlling the identity mode the other the expression mode.</a:t>
            </a:r>
            <a:endParaRPr/>
          </a:p>
          <a:p>
            <a:pPr indent="-298450" lvl="0" marL="457200" rtl="0" algn="l">
              <a:spcBef>
                <a:spcPts val="0"/>
              </a:spcBef>
              <a:spcAft>
                <a:spcPts val="0"/>
              </a:spcAft>
              <a:buSzPts val="1100"/>
              <a:buChar char="-"/>
            </a:pPr>
            <a:r>
              <a:rPr lang="de"/>
              <a:t>this allows us to change the two modes separately and in a more controlled way.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de"/>
              <a:t>So we implemented a MLM from scratch in Python. And will present some results in the following slides.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e43c3a5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e43c3a5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we can also morphe between different identities. This really morphes only through the identity so the expression in the morphing is always the same!</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with this </a:t>
            </a:r>
            <a:r>
              <a:rPr lang="de"/>
              <a:t>decoupling</a:t>
            </a:r>
            <a:r>
              <a:rPr lang="de"/>
              <a:t> of identity and expression we are able to generate new identities and let each one smile smile :) </a:t>
            </a:r>
            <a:endParaRPr/>
          </a:p>
          <a:p>
            <a:pPr indent="0" lvl="0" marL="0" rtl="0" algn="l">
              <a:spcBef>
                <a:spcPts val="0"/>
              </a:spcBef>
              <a:spcAft>
                <a:spcPts val="0"/>
              </a:spcAft>
              <a:buNone/>
            </a:pPr>
            <a:r>
              <a:rPr lang="de"/>
              <a:t>To keep the model able to generate arbitrary scaled meshes, we backed the mean mesh into the MLM space and did not subtract it in the beginning.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de99403d5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de99403d5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200">
                <a:solidFill>
                  <a:schemeClr val="dk1"/>
                </a:solidFill>
              </a:rPr>
              <a:t>We reconstructed our meshes using DECA which is a very recent SOTA DL method for 3d reconstruction. it takes as input an single Image and infers parameters for a large face model. this face model takes similary to the Multi linear model a different set of parameters for identity and expression. these parameters are then used to reconstruct the 3D mesh.</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de" sz="1200">
                <a:solidFill>
                  <a:schemeClr val="dk1"/>
                </a:solidFill>
              </a:rPr>
              <a:t>So DECA itself is a deep learning model which can predict such parameters by using heavily convolutional networks for analysing an image.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de" sz="1200">
                <a:solidFill>
                  <a:schemeClr val="dk1"/>
                </a:solidFill>
              </a:rPr>
              <a:t>We used DECA in the following way to generate our 3d meshes...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de99403d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de99403d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One way to streamline the pipeline is to replace the landmark picking done by humans with a deep learning based approach.</a:t>
            </a:r>
            <a:br>
              <a:rPr lang="de"/>
            </a:br>
            <a:br>
              <a:rPr lang="de"/>
            </a:br>
            <a:r>
              <a:rPr lang="de"/>
              <a:t>Deep learning advances in </a:t>
            </a:r>
            <a:r>
              <a:rPr lang="de" sz="1250">
                <a:solidFill>
                  <a:schemeClr val="dk1"/>
                </a:solidFill>
              </a:rPr>
              <a:t>geometric</a:t>
            </a:r>
            <a:r>
              <a:rPr lang="de" sz="1250">
                <a:solidFill>
                  <a:schemeClr val="dk1"/>
                </a:solidFill>
              </a:rPr>
              <a:t> deep learning with 2D facial landmark placement inspired this work.</a:t>
            </a:r>
            <a:endParaRPr sz="1250">
              <a:solidFill>
                <a:schemeClr val="dk1"/>
              </a:solidFill>
            </a:endParaRPr>
          </a:p>
          <a:p>
            <a:pPr indent="0" lvl="0" marL="0" rtl="0" algn="l">
              <a:spcBef>
                <a:spcPts val="0"/>
              </a:spcBef>
              <a:spcAft>
                <a:spcPts val="0"/>
              </a:spcAft>
              <a:buNone/>
            </a:pPr>
            <a:r>
              <a:rPr lang="de" sz="1250">
                <a:solidFill>
                  <a:schemeClr val="dk1"/>
                </a:solidFill>
              </a:rPr>
              <a:t>Novelty</a:t>
            </a:r>
            <a:r>
              <a:rPr lang="de" sz="1250">
                <a:solidFill>
                  <a:schemeClr val="dk1"/>
                </a:solidFill>
              </a:rPr>
              <a:t>: Multi view rendering of mesh, resulting trained ray is put together for 3D landmark placement.</a:t>
            </a:r>
            <a:br>
              <a:rPr lang="de" sz="1250">
                <a:solidFill>
                  <a:schemeClr val="dk1"/>
                </a:solidFill>
              </a:rPr>
            </a:br>
            <a:br>
              <a:rPr lang="de" sz="1250">
                <a:solidFill>
                  <a:schemeClr val="dk1"/>
                </a:solidFill>
              </a:rPr>
            </a:br>
            <a:r>
              <a:rPr lang="de" sz="1250">
                <a:solidFill>
                  <a:schemeClr val="dk1"/>
                </a:solidFill>
              </a:rPr>
              <a:t>Adaptation for our work: Model predicts landmark points, not vertices. Thus an additional step when using the landmarks is required, where a spatial index search checks for nearest vertex index.</a:t>
            </a:r>
            <a:endParaRPr sz="125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de99403d5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de99403d5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Challenges</a:t>
            </a:r>
            <a:r>
              <a:rPr lang="de"/>
              <a:t> in our project: </a:t>
            </a:r>
            <a:r>
              <a:rPr lang="de"/>
              <a:t>The Deep learning model has problems with finding landmarks on the templates. It seems to be trained on real face scans only and thus performs really poorly on the templates</a:t>
            </a:r>
            <a:br>
              <a:rPr lang="de"/>
            </a:br>
            <a:r>
              <a:rPr lang="de"/>
              <a:t>-&gt; manually picked corresponding 73 landmarks.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ba6304b7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ba6304b7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ba6eeb807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ba6eeb807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200">
                <a:solidFill>
                  <a:srgbClr val="333333"/>
                </a:solidFill>
                <a:highlight>
                  <a:srgbClr val="FFFFFF"/>
                </a:highlight>
              </a:rPr>
              <a:t>I set this slide to “skipped” such that it will not be shown in the presentation, because I think that we don’t have time to show it. I can explain this part if they want to have more details about how we scaled the meshes.</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de" sz="1200">
                <a:solidFill>
                  <a:srgbClr val="333333"/>
                </a:solidFill>
                <a:highlight>
                  <a:srgbClr val="FFFFFF"/>
                </a:highlight>
              </a:rPr>
              <a:t>Here you can see the template face with the landmarks as red dots. The mean landmark is located where all the black lines intersect. The face is shown from the back because the mean landmark lies behind the surface of the mesh. For better visualization, the normals are inverted.</a:t>
            </a:r>
            <a:endParaRPr sz="1200">
              <a:solidFill>
                <a:srgbClr val="333333"/>
              </a:solidFill>
              <a:highlight>
                <a:srgbClr val="FFFFFF"/>
              </a:highlight>
            </a:endParaRPr>
          </a:p>
          <a:p>
            <a:pPr indent="0" lvl="0" marL="0" rtl="0" algn="l">
              <a:spcBef>
                <a:spcPts val="0"/>
              </a:spcBef>
              <a:spcAft>
                <a:spcPts val="0"/>
              </a:spcAft>
              <a:buNone/>
            </a:pPr>
            <a:r>
              <a:rPr lang="de" sz="1200">
                <a:solidFill>
                  <a:srgbClr val="333333"/>
                </a:solidFill>
                <a:highlight>
                  <a:srgbClr val="FFFFFF"/>
                </a:highlight>
              </a:rPr>
              <a:t>The scaling factor is determined such that the average distance to the mean landmark is equal for both the template and the scan. For this, the length of all black lines, which is the distance between a landmark and the mean landmark, is calculated, summed up, and then divided by the number of landmarks. The same is done for the scan. Then the scan is scaled such that the average distance to the mean landmark is the same for the scan and the template. You can see what I just said in the formula on the right.</a:t>
            </a:r>
            <a:endParaRPr sz="1200">
              <a:solidFill>
                <a:srgbClr val="333333"/>
              </a:solidFill>
              <a:highlight>
                <a:srgbClr val="FFFFFF"/>
              </a:highlight>
            </a:endParaRPr>
          </a:p>
          <a:p>
            <a:pPr indent="0" lvl="0" marL="0" rtl="0" algn="l">
              <a:spcBef>
                <a:spcPts val="0"/>
              </a:spcBef>
              <a:spcAft>
                <a:spcPts val="0"/>
              </a:spcAft>
              <a:buNone/>
            </a:pPr>
            <a:r>
              <a:rPr lang="de" sz="1200">
                <a:solidFill>
                  <a:srgbClr val="333333"/>
                </a:solidFill>
                <a:highlight>
                  <a:srgbClr val="FFFFFF"/>
                </a:highlight>
              </a:rPr>
              <a:t>The optimal rotation was found using the SVD decomposition as shown in class.</a:t>
            </a:r>
            <a:endParaRPr sz="1200">
              <a:solidFill>
                <a:srgbClr val="333333"/>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34.png"/><Relationship Id="rId6"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31.png"/><Relationship Id="rId5" Type="http://schemas.openxmlformats.org/officeDocument/2006/relationships/image" Target="../media/image17.png"/><Relationship Id="rId6"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24.png"/><Relationship Id="rId5" Type="http://schemas.openxmlformats.org/officeDocument/2006/relationships/image" Target="../media/image35.png"/><Relationship Id="rId6"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hyperlink" Target="https://vcg.seas.harvard.edu/publications/face-transfer-with-multilinear-models/pap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8.gif"/><Relationship Id="rId4" Type="http://schemas.openxmlformats.org/officeDocument/2006/relationships/image" Target="../media/image1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5.png"/><Relationship Id="rId7" Type="http://schemas.openxmlformats.org/officeDocument/2006/relationships/hyperlink" Target="https://arxiv.org/pdf/2012.04012.pdf" TargetMode="External"/><Relationship Id="rId8"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de"/>
              <a:t>Final Presentation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de"/>
              <a:t>Agon Serifi, Andreas Aeberli, </a:t>
            </a:r>
            <a:endParaRPr/>
          </a:p>
          <a:p>
            <a:pPr indent="0" lvl="0" marL="0" rtl="0" algn="ctr">
              <a:spcBef>
                <a:spcPts val="0"/>
              </a:spcBef>
              <a:spcAft>
                <a:spcPts val="0"/>
              </a:spcAft>
              <a:buNone/>
            </a:pPr>
            <a:r>
              <a:rPr lang="de"/>
              <a:t>Elham Amin Mansour, Lea Reichhardt, Martina Kessler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Rigid Alignment</a:t>
            </a:r>
            <a:endParaRPr/>
          </a:p>
        </p:txBody>
      </p:sp>
      <p:sp>
        <p:nvSpPr>
          <p:cNvPr id="124" name="Google Shape;12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 name="Google Shape;125;p22"/>
          <p:cNvPicPr preferRelativeResize="0"/>
          <p:nvPr/>
        </p:nvPicPr>
        <p:blipFill>
          <a:blip r:embed="rId3">
            <a:alphaModFix/>
          </a:blip>
          <a:stretch>
            <a:fillRect/>
          </a:stretch>
        </p:blipFill>
        <p:spPr>
          <a:xfrm>
            <a:off x="814422" y="1085550"/>
            <a:ext cx="7515154" cy="3992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nvSpPr>
        <p:spPr>
          <a:xfrm>
            <a:off x="2171325" y="1317025"/>
            <a:ext cx="49743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4200"/>
              <a:t>Non-rigid alignment for lower resolution template</a:t>
            </a:r>
            <a:endParaRPr sz="4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4"/>
          <p:cNvPicPr preferRelativeResize="0"/>
          <p:nvPr/>
        </p:nvPicPr>
        <p:blipFill rotWithShape="1">
          <a:blip r:embed="rId3">
            <a:alphaModFix/>
          </a:blip>
          <a:srcRect b="5647" l="27546" r="28985" t="4986"/>
          <a:stretch/>
        </p:blipFill>
        <p:spPr>
          <a:xfrm>
            <a:off x="310737" y="231375"/>
            <a:ext cx="1931123" cy="2559601"/>
          </a:xfrm>
          <a:prstGeom prst="rect">
            <a:avLst/>
          </a:prstGeom>
          <a:noFill/>
          <a:ln>
            <a:noFill/>
          </a:ln>
        </p:spPr>
      </p:pic>
      <p:sp>
        <p:nvSpPr>
          <p:cNvPr id="136" name="Google Shape;136;p24"/>
          <p:cNvSpPr txBox="1"/>
          <p:nvPr/>
        </p:nvSpPr>
        <p:spPr>
          <a:xfrm>
            <a:off x="615838" y="3130825"/>
            <a:ext cx="132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template</a:t>
            </a:r>
            <a:endParaRPr/>
          </a:p>
        </p:txBody>
      </p:sp>
      <p:sp>
        <p:nvSpPr>
          <p:cNvPr id="137" name="Google Shape;137;p24"/>
          <p:cNvSpPr txBox="1"/>
          <p:nvPr/>
        </p:nvSpPr>
        <p:spPr>
          <a:xfrm>
            <a:off x="2405213" y="3130825"/>
            <a:ext cx="2018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after 5 iterations with only landmark constraints + boundary constraints</a:t>
            </a:r>
            <a:endParaRPr/>
          </a:p>
        </p:txBody>
      </p:sp>
      <p:sp>
        <p:nvSpPr>
          <p:cNvPr id="138" name="Google Shape;138;p24"/>
          <p:cNvSpPr txBox="1"/>
          <p:nvPr/>
        </p:nvSpPr>
        <p:spPr>
          <a:xfrm>
            <a:off x="4480314" y="3130832"/>
            <a:ext cx="2064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after 5 iterations with close point constraints + </a:t>
            </a:r>
            <a:r>
              <a:rPr lang="de">
                <a:solidFill>
                  <a:schemeClr val="dk1"/>
                </a:solidFill>
              </a:rPr>
              <a:t>landmark constraints + boundary constraints</a:t>
            </a:r>
            <a:endParaRPr/>
          </a:p>
        </p:txBody>
      </p:sp>
      <p:pic>
        <p:nvPicPr>
          <p:cNvPr id="139" name="Google Shape;139;p24"/>
          <p:cNvPicPr preferRelativeResize="0"/>
          <p:nvPr/>
        </p:nvPicPr>
        <p:blipFill>
          <a:blip r:embed="rId4">
            <a:alphaModFix/>
          </a:blip>
          <a:stretch>
            <a:fillRect/>
          </a:stretch>
        </p:blipFill>
        <p:spPr>
          <a:xfrm>
            <a:off x="2405241" y="231375"/>
            <a:ext cx="2018640" cy="2559599"/>
          </a:xfrm>
          <a:prstGeom prst="rect">
            <a:avLst/>
          </a:prstGeom>
          <a:noFill/>
          <a:ln>
            <a:noFill/>
          </a:ln>
        </p:spPr>
      </p:pic>
      <p:pic>
        <p:nvPicPr>
          <p:cNvPr id="140" name="Google Shape;140;p24"/>
          <p:cNvPicPr preferRelativeResize="0"/>
          <p:nvPr/>
        </p:nvPicPr>
        <p:blipFill>
          <a:blip r:embed="rId5">
            <a:alphaModFix/>
          </a:blip>
          <a:stretch>
            <a:fillRect/>
          </a:stretch>
        </p:blipFill>
        <p:spPr>
          <a:xfrm>
            <a:off x="4587250" y="231375"/>
            <a:ext cx="2018637" cy="2559595"/>
          </a:xfrm>
          <a:prstGeom prst="rect">
            <a:avLst/>
          </a:prstGeom>
          <a:noFill/>
          <a:ln>
            <a:noFill/>
          </a:ln>
        </p:spPr>
      </p:pic>
      <p:sp>
        <p:nvSpPr>
          <p:cNvPr id="141" name="Google Shape;141;p24"/>
          <p:cNvSpPr txBox="1"/>
          <p:nvPr/>
        </p:nvSpPr>
        <p:spPr>
          <a:xfrm>
            <a:off x="7290500" y="3216000"/>
            <a:ext cx="132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Scan</a:t>
            </a:r>
            <a:endParaRPr/>
          </a:p>
        </p:txBody>
      </p:sp>
      <p:cxnSp>
        <p:nvCxnSpPr>
          <p:cNvPr id="142" name="Google Shape;142;p24"/>
          <p:cNvCxnSpPr/>
          <p:nvPr/>
        </p:nvCxnSpPr>
        <p:spPr>
          <a:xfrm>
            <a:off x="6769263" y="21450"/>
            <a:ext cx="21300" cy="5100600"/>
          </a:xfrm>
          <a:prstGeom prst="straightConnector1">
            <a:avLst/>
          </a:prstGeom>
          <a:noFill/>
          <a:ln cap="flat" cmpd="sng" w="19050">
            <a:solidFill>
              <a:schemeClr val="dk2"/>
            </a:solidFill>
            <a:prstDash val="solid"/>
            <a:round/>
            <a:headEnd len="med" w="med" type="none"/>
            <a:tailEnd len="med" w="med" type="none"/>
          </a:ln>
        </p:spPr>
      </p:cxnSp>
      <p:pic>
        <p:nvPicPr>
          <p:cNvPr id="143" name="Google Shape;143;p24"/>
          <p:cNvPicPr preferRelativeResize="0"/>
          <p:nvPr/>
        </p:nvPicPr>
        <p:blipFill>
          <a:blip r:embed="rId6">
            <a:alphaModFix/>
          </a:blip>
          <a:stretch>
            <a:fillRect/>
          </a:stretch>
        </p:blipFill>
        <p:spPr>
          <a:xfrm>
            <a:off x="6953938" y="240088"/>
            <a:ext cx="2048638" cy="25421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nvSpPr>
        <p:spPr>
          <a:xfrm>
            <a:off x="615838" y="3130825"/>
            <a:ext cx="132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template</a:t>
            </a:r>
            <a:endParaRPr/>
          </a:p>
        </p:txBody>
      </p:sp>
      <p:sp>
        <p:nvSpPr>
          <p:cNvPr id="149" name="Google Shape;149;p25"/>
          <p:cNvSpPr txBox="1"/>
          <p:nvPr/>
        </p:nvSpPr>
        <p:spPr>
          <a:xfrm>
            <a:off x="2405213" y="3130825"/>
            <a:ext cx="2018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after 5 iterations with only landmark constraints + boundary constraints</a:t>
            </a:r>
            <a:endParaRPr/>
          </a:p>
        </p:txBody>
      </p:sp>
      <p:sp>
        <p:nvSpPr>
          <p:cNvPr id="150" name="Google Shape;150;p25"/>
          <p:cNvSpPr txBox="1"/>
          <p:nvPr/>
        </p:nvSpPr>
        <p:spPr>
          <a:xfrm>
            <a:off x="4480314" y="3130832"/>
            <a:ext cx="2064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after 5 iterations with close point constraints + </a:t>
            </a:r>
            <a:r>
              <a:rPr lang="de">
                <a:solidFill>
                  <a:schemeClr val="dk1"/>
                </a:solidFill>
              </a:rPr>
              <a:t>landmark constraints + boundary constraints</a:t>
            </a:r>
            <a:endParaRPr/>
          </a:p>
        </p:txBody>
      </p:sp>
      <p:pic>
        <p:nvPicPr>
          <p:cNvPr id="151" name="Google Shape;151;p25"/>
          <p:cNvPicPr preferRelativeResize="0"/>
          <p:nvPr/>
        </p:nvPicPr>
        <p:blipFill>
          <a:blip r:embed="rId3">
            <a:alphaModFix/>
          </a:blip>
          <a:stretch>
            <a:fillRect/>
          </a:stretch>
        </p:blipFill>
        <p:spPr>
          <a:xfrm>
            <a:off x="6918962" y="230550"/>
            <a:ext cx="2064000" cy="2561256"/>
          </a:xfrm>
          <a:prstGeom prst="rect">
            <a:avLst/>
          </a:prstGeom>
          <a:noFill/>
          <a:ln>
            <a:noFill/>
          </a:ln>
        </p:spPr>
      </p:pic>
      <p:sp>
        <p:nvSpPr>
          <p:cNvPr id="152" name="Google Shape;152;p25"/>
          <p:cNvSpPr txBox="1"/>
          <p:nvPr/>
        </p:nvSpPr>
        <p:spPr>
          <a:xfrm>
            <a:off x="7290500" y="3216000"/>
            <a:ext cx="132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Scan</a:t>
            </a:r>
            <a:endParaRPr/>
          </a:p>
        </p:txBody>
      </p:sp>
      <p:cxnSp>
        <p:nvCxnSpPr>
          <p:cNvPr id="153" name="Google Shape;153;p25"/>
          <p:cNvCxnSpPr/>
          <p:nvPr/>
        </p:nvCxnSpPr>
        <p:spPr>
          <a:xfrm>
            <a:off x="6769263" y="21450"/>
            <a:ext cx="21300" cy="5100600"/>
          </a:xfrm>
          <a:prstGeom prst="straightConnector1">
            <a:avLst/>
          </a:prstGeom>
          <a:noFill/>
          <a:ln cap="flat" cmpd="sng" w="19050">
            <a:solidFill>
              <a:schemeClr val="dk2"/>
            </a:solidFill>
            <a:prstDash val="solid"/>
            <a:round/>
            <a:headEnd len="med" w="med" type="none"/>
            <a:tailEnd len="med" w="med" type="none"/>
          </a:ln>
        </p:spPr>
      </p:cxnSp>
      <p:pic>
        <p:nvPicPr>
          <p:cNvPr id="154" name="Google Shape;154;p25"/>
          <p:cNvPicPr preferRelativeResize="0"/>
          <p:nvPr/>
        </p:nvPicPr>
        <p:blipFill>
          <a:blip r:embed="rId4">
            <a:alphaModFix/>
          </a:blip>
          <a:stretch>
            <a:fillRect/>
          </a:stretch>
        </p:blipFill>
        <p:spPr>
          <a:xfrm>
            <a:off x="4587250" y="230550"/>
            <a:ext cx="2018700" cy="2633624"/>
          </a:xfrm>
          <a:prstGeom prst="rect">
            <a:avLst/>
          </a:prstGeom>
          <a:noFill/>
          <a:ln>
            <a:noFill/>
          </a:ln>
        </p:spPr>
      </p:pic>
      <p:pic>
        <p:nvPicPr>
          <p:cNvPr id="155" name="Google Shape;155;p25"/>
          <p:cNvPicPr preferRelativeResize="0"/>
          <p:nvPr/>
        </p:nvPicPr>
        <p:blipFill>
          <a:blip r:embed="rId5">
            <a:alphaModFix/>
          </a:blip>
          <a:stretch>
            <a:fillRect/>
          </a:stretch>
        </p:blipFill>
        <p:spPr>
          <a:xfrm>
            <a:off x="2405225" y="230550"/>
            <a:ext cx="2018700" cy="2633627"/>
          </a:xfrm>
          <a:prstGeom prst="rect">
            <a:avLst/>
          </a:prstGeom>
          <a:noFill/>
          <a:ln>
            <a:noFill/>
          </a:ln>
        </p:spPr>
      </p:pic>
      <p:pic>
        <p:nvPicPr>
          <p:cNvPr id="156" name="Google Shape;156;p25"/>
          <p:cNvPicPr preferRelativeResize="0"/>
          <p:nvPr/>
        </p:nvPicPr>
        <p:blipFill rotWithShape="1">
          <a:blip r:embed="rId6">
            <a:alphaModFix/>
          </a:blip>
          <a:srcRect b="2766" l="25652" r="26000" t="3757"/>
          <a:stretch/>
        </p:blipFill>
        <p:spPr>
          <a:xfrm>
            <a:off x="299696" y="230550"/>
            <a:ext cx="1953216" cy="2633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nvSpPr>
        <p:spPr>
          <a:xfrm>
            <a:off x="615838" y="3130825"/>
            <a:ext cx="132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template</a:t>
            </a:r>
            <a:endParaRPr/>
          </a:p>
        </p:txBody>
      </p:sp>
      <p:sp>
        <p:nvSpPr>
          <p:cNvPr id="162" name="Google Shape;162;p26"/>
          <p:cNvSpPr txBox="1"/>
          <p:nvPr/>
        </p:nvSpPr>
        <p:spPr>
          <a:xfrm>
            <a:off x="2405213" y="3130825"/>
            <a:ext cx="2018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after 5 iterations with only landmark constraints + boundary constraints</a:t>
            </a:r>
            <a:endParaRPr/>
          </a:p>
        </p:txBody>
      </p:sp>
      <p:sp>
        <p:nvSpPr>
          <p:cNvPr id="163" name="Google Shape;163;p26"/>
          <p:cNvSpPr txBox="1"/>
          <p:nvPr/>
        </p:nvSpPr>
        <p:spPr>
          <a:xfrm>
            <a:off x="4480314" y="3130832"/>
            <a:ext cx="2064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after 5 iterations with close point constraints + </a:t>
            </a:r>
            <a:r>
              <a:rPr lang="de">
                <a:solidFill>
                  <a:schemeClr val="dk1"/>
                </a:solidFill>
              </a:rPr>
              <a:t>landmark constraints + boundary constraints</a:t>
            </a:r>
            <a:endParaRPr/>
          </a:p>
        </p:txBody>
      </p:sp>
      <p:pic>
        <p:nvPicPr>
          <p:cNvPr id="164" name="Google Shape;164;p26"/>
          <p:cNvPicPr preferRelativeResize="0"/>
          <p:nvPr/>
        </p:nvPicPr>
        <p:blipFill>
          <a:blip r:embed="rId3">
            <a:alphaModFix/>
          </a:blip>
          <a:stretch>
            <a:fillRect/>
          </a:stretch>
        </p:blipFill>
        <p:spPr>
          <a:xfrm>
            <a:off x="6918962" y="230550"/>
            <a:ext cx="2064000" cy="2561256"/>
          </a:xfrm>
          <a:prstGeom prst="rect">
            <a:avLst/>
          </a:prstGeom>
          <a:noFill/>
          <a:ln>
            <a:noFill/>
          </a:ln>
        </p:spPr>
      </p:pic>
      <p:sp>
        <p:nvSpPr>
          <p:cNvPr id="165" name="Google Shape;165;p26"/>
          <p:cNvSpPr txBox="1"/>
          <p:nvPr/>
        </p:nvSpPr>
        <p:spPr>
          <a:xfrm>
            <a:off x="7290500" y="3216000"/>
            <a:ext cx="132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Scan</a:t>
            </a:r>
            <a:endParaRPr/>
          </a:p>
        </p:txBody>
      </p:sp>
      <p:cxnSp>
        <p:nvCxnSpPr>
          <p:cNvPr id="166" name="Google Shape;166;p26"/>
          <p:cNvCxnSpPr/>
          <p:nvPr/>
        </p:nvCxnSpPr>
        <p:spPr>
          <a:xfrm>
            <a:off x="6769263" y="21450"/>
            <a:ext cx="21300" cy="5100600"/>
          </a:xfrm>
          <a:prstGeom prst="straightConnector1">
            <a:avLst/>
          </a:prstGeom>
          <a:noFill/>
          <a:ln cap="flat" cmpd="sng" w="19050">
            <a:solidFill>
              <a:schemeClr val="dk2"/>
            </a:solidFill>
            <a:prstDash val="solid"/>
            <a:round/>
            <a:headEnd len="med" w="med" type="none"/>
            <a:tailEnd len="med" w="med" type="none"/>
          </a:ln>
        </p:spPr>
      </p:cxnSp>
      <p:pic>
        <p:nvPicPr>
          <p:cNvPr id="167" name="Google Shape;167;p26"/>
          <p:cNvPicPr preferRelativeResize="0"/>
          <p:nvPr/>
        </p:nvPicPr>
        <p:blipFill rotWithShape="1">
          <a:blip r:embed="rId4">
            <a:alphaModFix/>
          </a:blip>
          <a:srcRect b="2766" l="25652" r="26000" t="3757"/>
          <a:stretch/>
        </p:blipFill>
        <p:spPr>
          <a:xfrm>
            <a:off x="299696" y="230550"/>
            <a:ext cx="1953216" cy="2633626"/>
          </a:xfrm>
          <a:prstGeom prst="rect">
            <a:avLst/>
          </a:prstGeom>
          <a:noFill/>
          <a:ln>
            <a:noFill/>
          </a:ln>
        </p:spPr>
      </p:pic>
      <p:pic>
        <p:nvPicPr>
          <p:cNvPr id="168" name="Google Shape;168;p26"/>
          <p:cNvPicPr preferRelativeResize="0"/>
          <p:nvPr/>
        </p:nvPicPr>
        <p:blipFill>
          <a:blip r:embed="rId5">
            <a:alphaModFix/>
          </a:blip>
          <a:stretch>
            <a:fillRect/>
          </a:stretch>
        </p:blipFill>
        <p:spPr>
          <a:xfrm>
            <a:off x="4587250" y="230550"/>
            <a:ext cx="2018700" cy="2633624"/>
          </a:xfrm>
          <a:prstGeom prst="rect">
            <a:avLst/>
          </a:prstGeom>
          <a:noFill/>
          <a:ln>
            <a:noFill/>
          </a:ln>
        </p:spPr>
      </p:pic>
      <p:pic>
        <p:nvPicPr>
          <p:cNvPr id="169" name="Google Shape;169;p26"/>
          <p:cNvPicPr preferRelativeResize="0"/>
          <p:nvPr/>
        </p:nvPicPr>
        <p:blipFill>
          <a:blip r:embed="rId6">
            <a:alphaModFix/>
          </a:blip>
          <a:stretch>
            <a:fillRect/>
          </a:stretch>
        </p:blipFill>
        <p:spPr>
          <a:xfrm>
            <a:off x="2410725" y="230575"/>
            <a:ext cx="2018700" cy="263357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nvSpPr>
        <p:spPr>
          <a:xfrm>
            <a:off x="2171325" y="1317025"/>
            <a:ext cx="49743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4200"/>
              <a:t>Non-rigid alignment for high resolution template</a:t>
            </a:r>
            <a:endParaRPr sz="4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nvSpPr>
        <p:spPr>
          <a:xfrm>
            <a:off x="615838" y="3130825"/>
            <a:ext cx="132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template</a:t>
            </a:r>
            <a:endParaRPr/>
          </a:p>
        </p:txBody>
      </p:sp>
      <p:sp>
        <p:nvSpPr>
          <p:cNvPr id="180" name="Google Shape;180;p28"/>
          <p:cNvSpPr txBox="1"/>
          <p:nvPr/>
        </p:nvSpPr>
        <p:spPr>
          <a:xfrm>
            <a:off x="2405213" y="3130825"/>
            <a:ext cx="2018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after 5 iterations with only landmark constraints + boundary constraints</a:t>
            </a:r>
            <a:endParaRPr/>
          </a:p>
        </p:txBody>
      </p:sp>
      <p:sp>
        <p:nvSpPr>
          <p:cNvPr id="181" name="Google Shape;181;p28"/>
          <p:cNvSpPr txBox="1"/>
          <p:nvPr/>
        </p:nvSpPr>
        <p:spPr>
          <a:xfrm>
            <a:off x="4480314" y="3130832"/>
            <a:ext cx="2064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after 5 iterations with close point constraints + </a:t>
            </a:r>
            <a:r>
              <a:rPr lang="de">
                <a:solidFill>
                  <a:schemeClr val="dk1"/>
                </a:solidFill>
              </a:rPr>
              <a:t>landmark constraints + boundary constraints</a:t>
            </a:r>
            <a:endParaRPr/>
          </a:p>
        </p:txBody>
      </p:sp>
      <p:sp>
        <p:nvSpPr>
          <p:cNvPr id="182" name="Google Shape;182;p28"/>
          <p:cNvSpPr txBox="1"/>
          <p:nvPr/>
        </p:nvSpPr>
        <p:spPr>
          <a:xfrm>
            <a:off x="7290500" y="3216000"/>
            <a:ext cx="132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Scan</a:t>
            </a:r>
            <a:endParaRPr/>
          </a:p>
        </p:txBody>
      </p:sp>
      <p:cxnSp>
        <p:nvCxnSpPr>
          <p:cNvPr id="183" name="Google Shape;183;p28"/>
          <p:cNvCxnSpPr/>
          <p:nvPr/>
        </p:nvCxnSpPr>
        <p:spPr>
          <a:xfrm>
            <a:off x="6769263" y="21450"/>
            <a:ext cx="21300" cy="5100600"/>
          </a:xfrm>
          <a:prstGeom prst="straightConnector1">
            <a:avLst/>
          </a:prstGeom>
          <a:noFill/>
          <a:ln cap="flat" cmpd="sng" w="19050">
            <a:solidFill>
              <a:schemeClr val="dk2"/>
            </a:solidFill>
            <a:prstDash val="solid"/>
            <a:round/>
            <a:headEnd len="med" w="med" type="none"/>
            <a:tailEnd len="med" w="med" type="none"/>
          </a:ln>
        </p:spPr>
      </p:cxnSp>
      <p:pic>
        <p:nvPicPr>
          <p:cNvPr id="184" name="Google Shape;184;p28"/>
          <p:cNvPicPr preferRelativeResize="0"/>
          <p:nvPr/>
        </p:nvPicPr>
        <p:blipFill>
          <a:blip r:embed="rId3">
            <a:alphaModFix/>
          </a:blip>
          <a:stretch>
            <a:fillRect/>
          </a:stretch>
        </p:blipFill>
        <p:spPr>
          <a:xfrm>
            <a:off x="6953938" y="240088"/>
            <a:ext cx="2048638" cy="2542173"/>
          </a:xfrm>
          <a:prstGeom prst="rect">
            <a:avLst/>
          </a:prstGeom>
          <a:noFill/>
          <a:ln>
            <a:noFill/>
          </a:ln>
        </p:spPr>
      </p:pic>
      <p:pic>
        <p:nvPicPr>
          <p:cNvPr id="185" name="Google Shape;185;p28"/>
          <p:cNvPicPr preferRelativeResize="0"/>
          <p:nvPr/>
        </p:nvPicPr>
        <p:blipFill rotWithShape="1">
          <a:blip r:embed="rId4">
            <a:alphaModFix/>
          </a:blip>
          <a:srcRect b="7882" l="31566" r="31651" t="8259"/>
          <a:stretch/>
        </p:blipFill>
        <p:spPr>
          <a:xfrm>
            <a:off x="387775" y="186900"/>
            <a:ext cx="1777059" cy="2674375"/>
          </a:xfrm>
          <a:prstGeom prst="rect">
            <a:avLst/>
          </a:prstGeom>
          <a:noFill/>
          <a:ln>
            <a:noFill/>
          </a:ln>
        </p:spPr>
      </p:pic>
      <p:pic>
        <p:nvPicPr>
          <p:cNvPr id="186" name="Google Shape;186;p28"/>
          <p:cNvPicPr preferRelativeResize="0"/>
          <p:nvPr/>
        </p:nvPicPr>
        <p:blipFill rotWithShape="1">
          <a:blip r:embed="rId5">
            <a:alphaModFix/>
          </a:blip>
          <a:srcRect b="6469" l="29916" r="30322" t="8626"/>
          <a:stretch/>
        </p:blipFill>
        <p:spPr>
          <a:xfrm>
            <a:off x="2475232" y="186900"/>
            <a:ext cx="1878678" cy="2674375"/>
          </a:xfrm>
          <a:prstGeom prst="rect">
            <a:avLst/>
          </a:prstGeom>
          <a:noFill/>
          <a:ln>
            <a:noFill/>
          </a:ln>
        </p:spPr>
      </p:pic>
      <p:pic>
        <p:nvPicPr>
          <p:cNvPr id="187" name="Google Shape;187;p28"/>
          <p:cNvPicPr preferRelativeResize="0"/>
          <p:nvPr/>
        </p:nvPicPr>
        <p:blipFill rotWithShape="1">
          <a:blip r:embed="rId6">
            <a:alphaModFix/>
          </a:blip>
          <a:srcRect b="4884" l="27217" r="27222" t="4494"/>
          <a:stretch/>
        </p:blipFill>
        <p:spPr>
          <a:xfrm>
            <a:off x="4561919" y="198631"/>
            <a:ext cx="1999344" cy="26509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nvSpPr>
        <p:spPr>
          <a:xfrm>
            <a:off x="615838" y="3130825"/>
            <a:ext cx="132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template</a:t>
            </a:r>
            <a:endParaRPr/>
          </a:p>
        </p:txBody>
      </p:sp>
      <p:sp>
        <p:nvSpPr>
          <p:cNvPr id="193" name="Google Shape;193;p29"/>
          <p:cNvSpPr txBox="1"/>
          <p:nvPr/>
        </p:nvSpPr>
        <p:spPr>
          <a:xfrm>
            <a:off x="2405213" y="3130825"/>
            <a:ext cx="2018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after 5 iterations with only landmark constraints + boundary constraints</a:t>
            </a:r>
            <a:endParaRPr/>
          </a:p>
        </p:txBody>
      </p:sp>
      <p:sp>
        <p:nvSpPr>
          <p:cNvPr id="194" name="Google Shape;194;p29"/>
          <p:cNvSpPr txBox="1"/>
          <p:nvPr/>
        </p:nvSpPr>
        <p:spPr>
          <a:xfrm>
            <a:off x="4480314" y="3130832"/>
            <a:ext cx="2064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after 5 iterations with close point constraints + </a:t>
            </a:r>
            <a:r>
              <a:rPr lang="de">
                <a:solidFill>
                  <a:schemeClr val="dk1"/>
                </a:solidFill>
              </a:rPr>
              <a:t>landmark constraints + boundary constraints</a:t>
            </a:r>
            <a:endParaRPr/>
          </a:p>
        </p:txBody>
      </p:sp>
      <p:pic>
        <p:nvPicPr>
          <p:cNvPr id="195" name="Google Shape;195;p29"/>
          <p:cNvPicPr preferRelativeResize="0"/>
          <p:nvPr/>
        </p:nvPicPr>
        <p:blipFill>
          <a:blip r:embed="rId3">
            <a:alphaModFix/>
          </a:blip>
          <a:stretch>
            <a:fillRect/>
          </a:stretch>
        </p:blipFill>
        <p:spPr>
          <a:xfrm>
            <a:off x="6918962" y="230550"/>
            <a:ext cx="2064000" cy="2561256"/>
          </a:xfrm>
          <a:prstGeom prst="rect">
            <a:avLst/>
          </a:prstGeom>
          <a:noFill/>
          <a:ln>
            <a:noFill/>
          </a:ln>
        </p:spPr>
      </p:pic>
      <p:sp>
        <p:nvSpPr>
          <p:cNvPr id="196" name="Google Shape;196;p29"/>
          <p:cNvSpPr txBox="1"/>
          <p:nvPr/>
        </p:nvSpPr>
        <p:spPr>
          <a:xfrm>
            <a:off x="7290500" y="3216000"/>
            <a:ext cx="132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Scan</a:t>
            </a:r>
            <a:endParaRPr/>
          </a:p>
        </p:txBody>
      </p:sp>
      <p:cxnSp>
        <p:nvCxnSpPr>
          <p:cNvPr id="197" name="Google Shape;197;p29"/>
          <p:cNvCxnSpPr/>
          <p:nvPr/>
        </p:nvCxnSpPr>
        <p:spPr>
          <a:xfrm>
            <a:off x="6769263" y="21450"/>
            <a:ext cx="21300" cy="5100600"/>
          </a:xfrm>
          <a:prstGeom prst="straightConnector1">
            <a:avLst/>
          </a:prstGeom>
          <a:noFill/>
          <a:ln cap="flat" cmpd="sng" w="19050">
            <a:solidFill>
              <a:schemeClr val="dk2"/>
            </a:solidFill>
            <a:prstDash val="solid"/>
            <a:round/>
            <a:headEnd len="med" w="med" type="none"/>
            <a:tailEnd len="med" w="med" type="none"/>
          </a:ln>
        </p:spPr>
      </p:cxnSp>
      <p:pic>
        <p:nvPicPr>
          <p:cNvPr id="198" name="Google Shape;198;p29"/>
          <p:cNvPicPr preferRelativeResize="0"/>
          <p:nvPr/>
        </p:nvPicPr>
        <p:blipFill rotWithShape="1">
          <a:blip r:embed="rId4">
            <a:alphaModFix/>
          </a:blip>
          <a:srcRect b="6960" l="31370" r="31235" t="8257"/>
          <a:stretch/>
        </p:blipFill>
        <p:spPr>
          <a:xfrm>
            <a:off x="387013" y="230550"/>
            <a:ext cx="1778580" cy="2688298"/>
          </a:xfrm>
          <a:prstGeom prst="rect">
            <a:avLst/>
          </a:prstGeom>
          <a:noFill/>
          <a:ln>
            <a:noFill/>
          </a:ln>
        </p:spPr>
      </p:pic>
      <p:pic>
        <p:nvPicPr>
          <p:cNvPr id="199" name="Google Shape;199;p29"/>
          <p:cNvPicPr preferRelativeResize="0"/>
          <p:nvPr/>
        </p:nvPicPr>
        <p:blipFill rotWithShape="1">
          <a:blip r:embed="rId5">
            <a:alphaModFix/>
          </a:blip>
          <a:srcRect b="5971" l="29366" r="29142" t="7984"/>
          <a:stretch/>
        </p:blipFill>
        <p:spPr>
          <a:xfrm>
            <a:off x="2470853" y="230550"/>
            <a:ext cx="1928682" cy="2688298"/>
          </a:xfrm>
          <a:prstGeom prst="rect">
            <a:avLst/>
          </a:prstGeom>
          <a:noFill/>
          <a:ln>
            <a:noFill/>
          </a:ln>
        </p:spPr>
      </p:pic>
      <p:pic>
        <p:nvPicPr>
          <p:cNvPr id="200" name="Google Shape;200;p29"/>
          <p:cNvPicPr preferRelativeResize="0"/>
          <p:nvPr/>
        </p:nvPicPr>
        <p:blipFill rotWithShape="1">
          <a:blip r:embed="rId6">
            <a:alphaModFix/>
          </a:blip>
          <a:srcRect b="6928" l="28666" r="30386" t="5705"/>
          <a:stretch/>
        </p:blipFill>
        <p:spPr>
          <a:xfrm>
            <a:off x="4677214" y="230550"/>
            <a:ext cx="1889786" cy="26882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nvSpPr>
        <p:spPr>
          <a:xfrm>
            <a:off x="615838" y="3130825"/>
            <a:ext cx="132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template</a:t>
            </a:r>
            <a:endParaRPr/>
          </a:p>
        </p:txBody>
      </p:sp>
      <p:sp>
        <p:nvSpPr>
          <p:cNvPr id="206" name="Google Shape;206;p30"/>
          <p:cNvSpPr txBox="1"/>
          <p:nvPr/>
        </p:nvSpPr>
        <p:spPr>
          <a:xfrm>
            <a:off x="2405213" y="3130825"/>
            <a:ext cx="2018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after 5 iterations with only landmark constraints + boundary constraints</a:t>
            </a:r>
            <a:endParaRPr/>
          </a:p>
        </p:txBody>
      </p:sp>
      <p:sp>
        <p:nvSpPr>
          <p:cNvPr id="207" name="Google Shape;207;p30"/>
          <p:cNvSpPr txBox="1"/>
          <p:nvPr/>
        </p:nvSpPr>
        <p:spPr>
          <a:xfrm>
            <a:off x="4480314" y="3130832"/>
            <a:ext cx="2064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after 5 iterations with close point constraints + </a:t>
            </a:r>
            <a:r>
              <a:rPr lang="de">
                <a:solidFill>
                  <a:schemeClr val="dk1"/>
                </a:solidFill>
              </a:rPr>
              <a:t>landmark constraints + boundary constraints</a:t>
            </a:r>
            <a:endParaRPr/>
          </a:p>
        </p:txBody>
      </p:sp>
      <p:pic>
        <p:nvPicPr>
          <p:cNvPr id="208" name="Google Shape;208;p30"/>
          <p:cNvPicPr preferRelativeResize="0"/>
          <p:nvPr/>
        </p:nvPicPr>
        <p:blipFill>
          <a:blip r:embed="rId3">
            <a:alphaModFix/>
          </a:blip>
          <a:stretch>
            <a:fillRect/>
          </a:stretch>
        </p:blipFill>
        <p:spPr>
          <a:xfrm>
            <a:off x="6918962" y="230550"/>
            <a:ext cx="2064000" cy="2561256"/>
          </a:xfrm>
          <a:prstGeom prst="rect">
            <a:avLst/>
          </a:prstGeom>
          <a:noFill/>
          <a:ln>
            <a:noFill/>
          </a:ln>
        </p:spPr>
      </p:pic>
      <p:sp>
        <p:nvSpPr>
          <p:cNvPr id="209" name="Google Shape;209;p30"/>
          <p:cNvSpPr txBox="1"/>
          <p:nvPr/>
        </p:nvSpPr>
        <p:spPr>
          <a:xfrm>
            <a:off x="7290500" y="3216000"/>
            <a:ext cx="132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Scan</a:t>
            </a:r>
            <a:endParaRPr/>
          </a:p>
        </p:txBody>
      </p:sp>
      <p:cxnSp>
        <p:nvCxnSpPr>
          <p:cNvPr id="210" name="Google Shape;210;p30"/>
          <p:cNvCxnSpPr/>
          <p:nvPr/>
        </p:nvCxnSpPr>
        <p:spPr>
          <a:xfrm>
            <a:off x="6769263" y="21450"/>
            <a:ext cx="21300" cy="5100600"/>
          </a:xfrm>
          <a:prstGeom prst="straightConnector1">
            <a:avLst/>
          </a:prstGeom>
          <a:noFill/>
          <a:ln cap="flat" cmpd="sng" w="19050">
            <a:solidFill>
              <a:schemeClr val="dk2"/>
            </a:solidFill>
            <a:prstDash val="solid"/>
            <a:round/>
            <a:headEnd len="med" w="med" type="none"/>
            <a:tailEnd len="med" w="med" type="none"/>
          </a:ln>
        </p:spPr>
      </p:cxnSp>
      <p:pic>
        <p:nvPicPr>
          <p:cNvPr id="211" name="Google Shape;211;p30"/>
          <p:cNvPicPr preferRelativeResize="0"/>
          <p:nvPr/>
        </p:nvPicPr>
        <p:blipFill rotWithShape="1">
          <a:blip r:embed="rId4">
            <a:alphaModFix/>
          </a:blip>
          <a:srcRect b="6960" l="31370" r="32093" t="8257"/>
          <a:stretch/>
        </p:blipFill>
        <p:spPr>
          <a:xfrm>
            <a:off x="374563" y="193528"/>
            <a:ext cx="1803467" cy="2789923"/>
          </a:xfrm>
          <a:prstGeom prst="rect">
            <a:avLst/>
          </a:prstGeom>
          <a:noFill/>
          <a:ln>
            <a:noFill/>
          </a:ln>
        </p:spPr>
      </p:pic>
      <p:pic>
        <p:nvPicPr>
          <p:cNvPr id="212" name="Google Shape;212;p30"/>
          <p:cNvPicPr preferRelativeResize="0"/>
          <p:nvPr/>
        </p:nvPicPr>
        <p:blipFill rotWithShape="1">
          <a:blip r:embed="rId5">
            <a:alphaModFix/>
          </a:blip>
          <a:srcRect b="6445" l="30627" r="29613" t="6567"/>
          <a:stretch/>
        </p:blipFill>
        <p:spPr>
          <a:xfrm>
            <a:off x="2471949" y="193525"/>
            <a:ext cx="1885259" cy="2789923"/>
          </a:xfrm>
          <a:prstGeom prst="rect">
            <a:avLst/>
          </a:prstGeom>
          <a:noFill/>
          <a:ln>
            <a:noFill/>
          </a:ln>
        </p:spPr>
      </p:pic>
      <p:pic>
        <p:nvPicPr>
          <p:cNvPr id="213" name="Google Shape;213;p30"/>
          <p:cNvPicPr preferRelativeResize="0"/>
          <p:nvPr/>
        </p:nvPicPr>
        <p:blipFill rotWithShape="1">
          <a:blip r:embed="rId6">
            <a:alphaModFix/>
          </a:blip>
          <a:srcRect b="7230" l="30656" r="30325" t="6998"/>
          <a:stretch/>
        </p:blipFill>
        <p:spPr>
          <a:xfrm>
            <a:off x="4611398" y="193528"/>
            <a:ext cx="1903688" cy="27899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nvSpPr>
        <p:spPr>
          <a:xfrm>
            <a:off x="418225" y="124575"/>
            <a:ext cx="5330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de" sz="2000">
                <a:solidFill>
                  <a:schemeClr val="dk1"/>
                </a:solidFill>
              </a:rPr>
              <a:t>E</a:t>
            </a:r>
            <a:r>
              <a:rPr lang="de" sz="2000">
                <a:solidFill>
                  <a:schemeClr val="dk1"/>
                </a:solidFill>
              </a:rPr>
              <a:t>quations for non-rigid-alignment</a:t>
            </a:r>
            <a:endParaRPr sz="2000"/>
          </a:p>
        </p:txBody>
      </p:sp>
      <p:sp>
        <p:nvSpPr>
          <p:cNvPr id="219" name="Google Shape;219;p31"/>
          <p:cNvSpPr txBox="1"/>
          <p:nvPr/>
        </p:nvSpPr>
        <p:spPr>
          <a:xfrm>
            <a:off x="364825" y="1067850"/>
            <a:ext cx="72969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de"/>
              <a:t>lagrange</a:t>
            </a:r>
            <a:r>
              <a:rPr lang="de"/>
              <a:t> equation: </a:t>
            </a:r>
            <a:endParaRPr/>
          </a:p>
          <a:p>
            <a:pPr indent="-317500" lvl="1" marL="914400" rtl="0" algn="l">
              <a:spcBef>
                <a:spcPts val="0"/>
              </a:spcBef>
              <a:spcAft>
                <a:spcPts val="0"/>
              </a:spcAft>
              <a:buSzPts val="1400"/>
              <a:buChar char="○"/>
            </a:pPr>
            <a:r>
              <a:rPr lang="de"/>
              <a:t>a lot of spikes and </a:t>
            </a:r>
            <a:r>
              <a:rPr lang="de"/>
              <a:t>discontinuities</a:t>
            </a:r>
            <a:r>
              <a:rPr lang="de"/>
              <a:t> despite minimizing the laplace energy </a:t>
            </a:r>
            <a:endParaRPr/>
          </a:p>
          <a:p>
            <a:pPr indent="-317500" lvl="0" marL="457200" rtl="0" algn="l">
              <a:spcBef>
                <a:spcPts val="0"/>
              </a:spcBef>
              <a:spcAft>
                <a:spcPts val="0"/>
              </a:spcAft>
              <a:buSzPts val="1400"/>
              <a:buChar char="●"/>
            </a:pPr>
            <a:r>
              <a:rPr lang="de"/>
              <a:t>assignment 5 method:</a:t>
            </a:r>
            <a:endParaRPr/>
          </a:p>
          <a:p>
            <a:pPr indent="-317500" lvl="1" marL="914400" rtl="0" algn="l">
              <a:spcBef>
                <a:spcPts val="0"/>
              </a:spcBef>
              <a:spcAft>
                <a:spcPts val="0"/>
              </a:spcAft>
              <a:buSzPts val="1400"/>
              <a:buChar char="○"/>
            </a:pPr>
            <a:r>
              <a:rPr lang="de"/>
              <a:t>worked well for only landmark constraints</a:t>
            </a:r>
            <a:endParaRPr/>
          </a:p>
          <a:p>
            <a:pPr indent="-317500" lvl="1" marL="914400" rtl="0" algn="l">
              <a:spcBef>
                <a:spcPts val="0"/>
              </a:spcBef>
              <a:spcAft>
                <a:spcPts val="0"/>
              </a:spcAft>
              <a:buSzPts val="1400"/>
              <a:buChar char="○"/>
            </a:pPr>
            <a:r>
              <a:rPr lang="de"/>
              <a:t>lots of </a:t>
            </a:r>
            <a:r>
              <a:rPr lang="de"/>
              <a:t>discontinuities</a:t>
            </a:r>
            <a:r>
              <a:rPr lang="de"/>
              <a:t> for closepoints</a:t>
            </a:r>
            <a:endParaRPr/>
          </a:p>
          <a:p>
            <a:pPr indent="-317500" lvl="0" marL="457200" rtl="0" algn="l">
              <a:spcBef>
                <a:spcPts val="0"/>
              </a:spcBef>
              <a:spcAft>
                <a:spcPts val="0"/>
              </a:spcAft>
              <a:buSzPts val="1400"/>
              <a:buChar char="●"/>
            </a:pPr>
            <a:r>
              <a:rPr lang="de"/>
              <a:t>winner: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20" name="Google Shape;220;p31"/>
          <p:cNvPicPr preferRelativeResize="0"/>
          <p:nvPr/>
        </p:nvPicPr>
        <p:blipFill>
          <a:blip r:embed="rId3">
            <a:alphaModFix/>
          </a:blip>
          <a:stretch>
            <a:fillRect/>
          </a:stretch>
        </p:blipFill>
        <p:spPr>
          <a:xfrm>
            <a:off x="1601800" y="2322550"/>
            <a:ext cx="4282351" cy="1658400"/>
          </a:xfrm>
          <a:prstGeom prst="rect">
            <a:avLst/>
          </a:prstGeom>
          <a:noFill/>
          <a:ln>
            <a:noFill/>
          </a:ln>
        </p:spPr>
      </p:pic>
      <p:sp>
        <p:nvSpPr>
          <p:cNvPr id="221" name="Google Shape;221;p31"/>
          <p:cNvSpPr txBox="1"/>
          <p:nvPr/>
        </p:nvSpPr>
        <p:spPr>
          <a:xfrm>
            <a:off x="4369300" y="3980950"/>
            <a:ext cx="4582800" cy="1046700"/>
          </a:xfrm>
          <a:prstGeom prst="rect">
            <a:avLst/>
          </a:prstGeom>
          <a:noFill/>
          <a:ln>
            <a:noFill/>
          </a:ln>
        </p:spPr>
        <p:txBody>
          <a:bodyPr anchorCtr="0" anchor="t" bIns="91425" lIns="91425" spcFirstLastPara="1" rIns="91425" wrap="square" tIns="91425">
            <a:spAutoFit/>
          </a:bodyPr>
          <a:lstStyle/>
          <a:p>
            <a:pPr indent="-279400" lvl="0" marL="457200" rtl="0" algn="l">
              <a:spcBef>
                <a:spcPts val="0"/>
              </a:spcBef>
              <a:spcAft>
                <a:spcPts val="0"/>
              </a:spcAft>
              <a:buClr>
                <a:schemeClr val="dk1"/>
              </a:buClr>
              <a:buSzPts val="800"/>
              <a:buChar char="●"/>
            </a:pPr>
            <a:r>
              <a:rPr lang="de" sz="800">
                <a:solidFill>
                  <a:schemeClr val="dk1"/>
                </a:solidFill>
              </a:rPr>
              <a:t>Lcot: unweighted cotangent Laplacian</a:t>
            </a:r>
            <a:endParaRPr sz="800">
              <a:solidFill>
                <a:schemeClr val="dk1"/>
              </a:solidFill>
            </a:endParaRPr>
          </a:p>
          <a:p>
            <a:pPr indent="-279400" lvl="0" marL="457200" rtl="0" algn="l">
              <a:spcBef>
                <a:spcPts val="0"/>
              </a:spcBef>
              <a:spcAft>
                <a:spcPts val="0"/>
              </a:spcAft>
              <a:buClr>
                <a:schemeClr val="dk1"/>
              </a:buClr>
              <a:buSzPts val="800"/>
              <a:buChar char="●"/>
            </a:pPr>
            <a:r>
              <a:rPr lang="de" sz="800">
                <a:solidFill>
                  <a:schemeClr val="dk1"/>
                </a:solidFill>
              </a:rPr>
              <a:t>Cs: weights for static constraints (boundary, landmarks)</a:t>
            </a:r>
            <a:endParaRPr sz="800">
              <a:solidFill>
                <a:schemeClr val="dk1"/>
              </a:solidFill>
            </a:endParaRPr>
          </a:p>
          <a:p>
            <a:pPr indent="-279400" lvl="0" marL="457200" rtl="0" algn="l">
              <a:spcBef>
                <a:spcPts val="0"/>
              </a:spcBef>
              <a:spcAft>
                <a:spcPts val="0"/>
              </a:spcAft>
              <a:buClr>
                <a:schemeClr val="dk1"/>
              </a:buClr>
              <a:buSzPts val="800"/>
              <a:buChar char="●"/>
            </a:pPr>
            <a:r>
              <a:rPr lang="de" sz="800">
                <a:solidFill>
                  <a:schemeClr val="dk1"/>
                </a:solidFill>
              </a:rPr>
              <a:t>Cws: weighted coordinates for static constraints (original boundary, target landmarks)</a:t>
            </a:r>
            <a:endParaRPr sz="800">
              <a:solidFill>
                <a:schemeClr val="dk1"/>
              </a:solidFill>
            </a:endParaRPr>
          </a:p>
          <a:p>
            <a:pPr indent="-279400" lvl="0" marL="457200" rtl="0" algn="l">
              <a:spcBef>
                <a:spcPts val="0"/>
              </a:spcBef>
              <a:spcAft>
                <a:spcPts val="0"/>
              </a:spcAft>
              <a:buClr>
                <a:schemeClr val="dk1"/>
              </a:buClr>
              <a:buSzPts val="800"/>
              <a:buChar char="●"/>
            </a:pPr>
            <a:r>
              <a:rPr lang="de" sz="800">
                <a:solidFill>
                  <a:schemeClr val="dk1"/>
                </a:solidFill>
              </a:rPr>
              <a:t>Cd: weights for dynamic constraints (vertices close enough to target face)</a:t>
            </a:r>
            <a:endParaRPr sz="800">
              <a:solidFill>
                <a:schemeClr val="dk1"/>
              </a:solidFill>
            </a:endParaRPr>
          </a:p>
          <a:p>
            <a:pPr indent="-279400" lvl="0" marL="457200" rtl="0" algn="l">
              <a:spcBef>
                <a:spcPts val="0"/>
              </a:spcBef>
              <a:spcAft>
                <a:spcPts val="0"/>
              </a:spcAft>
              <a:buClr>
                <a:schemeClr val="dk1"/>
              </a:buClr>
              <a:buSzPts val="800"/>
              <a:buChar char="●"/>
            </a:pPr>
            <a:r>
              <a:rPr lang="de" sz="800">
                <a:solidFill>
                  <a:schemeClr val="dk1"/>
                </a:solidFill>
              </a:rPr>
              <a:t>Cwd: weighted coordinates for dynamic constraints (points on target)</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sp>
        <p:nvSpPr>
          <p:cNvPr id="222" name="Google Shape;222;p31"/>
          <p:cNvSpPr/>
          <p:nvPr/>
        </p:nvSpPr>
        <p:spPr>
          <a:xfrm>
            <a:off x="1610675" y="2278100"/>
            <a:ext cx="4378200" cy="1658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2171325" y="1317025"/>
            <a:ext cx="4974300" cy="198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4200"/>
              <a:t>Bonus</a:t>
            </a:r>
            <a:endParaRPr sz="4200"/>
          </a:p>
          <a:p>
            <a:pPr indent="0" lvl="0" marL="0" rtl="0" algn="ctr">
              <a:spcBef>
                <a:spcPts val="0"/>
              </a:spcBef>
              <a:spcAft>
                <a:spcPts val="0"/>
              </a:spcAft>
              <a:buNone/>
            </a:pPr>
            <a:r>
              <a:rPr lang="de" sz="2500"/>
              <a:t>Multi-Linear Face Model</a:t>
            </a:r>
            <a:endParaRPr sz="2500"/>
          </a:p>
          <a:p>
            <a:pPr indent="0" lvl="0" marL="0" rtl="0" algn="ctr">
              <a:spcBef>
                <a:spcPts val="0"/>
              </a:spcBef>
              <a:spcAft>
                <a:spcPts val="0"/>
              </a:spcAft>
              <a:buNone/>
            </a:pPr>
            <a:r>
              <a:rPr lang="de" sz="2500"/>
              <a:t>DECA - Image to 3D Mesh</a:t>
            </a:r>
            <a:endParaRPr sz="2500"/>
          </a:p>
          <a:p>
            <a:pPr indent="0" lvl="0" marL="0" rtl="0" algn="ctr">
              <a:spcBef>
                <a:spcPts val="0"/>
              </a:spcBef>
              <a:spcAft>
                <a:spcPts val="0"/>
              </a:spcAft>
              <a:buNone/>
            </a:pPr>
            <a:r>
              <a:rPr lang="de" sz="2500"/>
              <a:t>DL based landmark placement</a:t>
            </a:r>
            <a:endParaRPr sz="2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nvSpPr>
        <p:spPr>
          <a:xfrm>
            <a:off x="2171325" y="1317025"/>
            <a:ext cx="497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4200"/>
              <a:t>PCA</a:t>
            </a:r>
            <a:endParaRPr sz="4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Theory - PCA and SVD</a:t>
            </a:r>
            <a:endParaRPr/>
          </a:p>
        </p:txBody>
      </p:sp>
      <p:pic>
        <p:nvPicPr>
          <p:cNvPr id="233" name="Google Shape;233;p33"/>
          <p:cNvPicPr preferRelativeResize="0"/>
          <p:nvPr/>
        </p:nvPicPr>
        <p:blipFill>
          <a:blip r:embed="rId3">
            <a:alphaModFix/>
          </a:blip>
          <a:stretch>
            <a:fillRect/>
          </a:stretch>
        </p:blipFill>
        <p:spPr>
          <a:xfrm>
            <a:off x="571500" y="1829675"/>
            <a:ext cx="8001000" cy="1352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PCA - Eigenvectors</a:t>
            </a:r>
            <a:endParaRPr/>
          </a:p>
        </p:txBody>
      </p:sp>
      <p:pic>
        <p:nvPicPr>
          <p:cNvPr id="239" name="Google Shape;239;p34"/>
          <p:cNvPicPr preferRelativeResize="0"/>
          <p:nvPr/>
        </p:nvPicPr>
        <p:blipFill rotWithShape="1">
          <a:blip r:embed="rId3">
            <a:alphaModFix/>
          </a:blip>
          <a:srcRect b="-959" l="0" r="17307" t="0"/>
          <a:stretch/>
        </p:blipFill>
        <p:spPr>
          <a:xfrm>
            <a:off x="4874425" y="1075700"/>
            <a:ext cx="3862702" cy="3493173"/>
          </a:xfrm>
          <a:prstGeom prst="rect">
            <a:avLst/>
          </a:prstGeom>
          <a:noFill/>
          <a:ln>
            <a:noFill/>
          </a:ln>
        </p:spPr>
      </p:pic>
      <p:pic>
        <p:nvPicPr>
          <p:cNvPr id="240" name="Google Shape;240;p34"/>
          <p:cNvPicPr preferRelativeResize="0"/>
          <p:nvPr/>
        </p:nvPicPr>
        <p:blipFill rotWithShape="1">
          <a:blip r:embed="rId4">
            <a:alphaModFix/>
          </a:blip>
          <a:srcRect b="0" l="0" r="16380" t="0"/>
          <a:stretch/>
        </p:blipFill>
        <p:spPr>
          <a:xfrm>
            <a:off x="406875" y="1075700"/>
            <a:ext cx="3943475" cy="349317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PCA - morphing</a:t>
            </a:r>
            <a:endParaRPr/>
          </a:p>
        </p:txBody>
      </p:sp>
      <p:pic>
        <p:nvPicPr>
          <p:cNvPr id="246" name="Google Shape;246;p35"/>
          <p:cNvPicPr preferRelativeResize="0"/>
          <p:nvPr/>
        </p:nvPicPr>
        <p:blipFill>
          <a:blip r:embed="rId3">
            <a:alphaModFix/>
          </a:blip>
          <a:stretch>
            <a:fillRect/>
          </a:stretch>
        </p:blipFill>
        <p:spPr>
          <a:xfrm>
            <a:off x="1869613" y="1017725"/>
            <a:ext cx="5404766" cy="40063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Multi-Linear Face Model (MLM)</a:t>
            </a:r>
            <a:endParaRPr/>
          </a:p>
        </p:txBody>
      </p:sp>
      <p:pic>
        <p:nvPicPr>
          <p:cNvPr id="66" name="Google Shape;66;p15"/>
          <p:cNvPicPr preferRelativeResize="0"/>
          <p:nvPr/>
        </p:nvPicPr>
        <p:blipFill>
          <a:blip r:embed="rId3">
            <a:alphaModFix/>
          </a:blip>
          <a:stretch>
            <a:fillRect/>
          </a:stretch>
        </p:blipFill>
        <p:spPr>
          <a:xfrm>
            <a:off x="1158600" y="1017725"/>
            <a:ext cx="6826808" cy="3820975"/>
          </a:xfrm>
          <a:prstGeom prst="rect">
            <a:avLst/>
          </a:prstGeom>
          <a:noFill/>
          <a:ln>
            <a:noFill/>
          </a:ln>
        </p:spPr>
      </p:pic>
      <p:sp>
        <p:nvSpPr>
          <p:cNvPr id="67" name="Google Shape;67;p15"/>
          <p:cNvSpPr txBox="1"/>
          <p:nvPr/>
        </p:nvSpPr>
        <p:spPr>
          <a:xfrm>
            <a:off x="7534300" y="4527900"/>
            <a:ext cx="160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u="sng">
                <a:solidFill>
                  <a:schemeClr val="hlink"/>
                </a:solidFill>
                <a:hlinkClick r:id="rId4"/>
              </a:rPr>
              <a:t>Vlasic et al. SIGGRAPH '05</a:t>
            </a:r>
            <a:r>
              <a:rPr lang="de"/>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113050" y="857125"/>
            <a:ext cx="4429575" cy="3429250"/>
          </a:xfrm>
          <a:prstGeom prst="rect">
            <a:avLst/>
          </a:prstGeom>
          <a:noFill/>
          <a:ln>
            <a:noFill/>
          </a:ln>
        </p:spPr>
      </p:pic>
      <p:pic>
        <p:nvPicPr>
          <p:cNvPr id="73" name="Google Shape;73;p16"/>
          <p:cNvPicPr preferRelativeResize="0"/>
          <p:nvPr/>
        </p:nvPicPr>
        <p:blipFill>
          <a:blip r:embed="rId4">
            <a:alphaModFix/>
          </a:blip>
          <a:stretch>
            <a:fillRect/>
          </a:stretch>
        </p:blipFill>
        <p:spPr>
          <a:xfrm>
            <a:off x="4601350" y="857125"/>
            <a:ext cx="4429575" cy="3429239"/>
          </a:xfrm>
          <a:prstGeom prst="rect">
            <a:avLst/>
          </a:prstGeom>
          <a:noFill/>
          <a:ln>
            <a:noFill/>
          </a:ln>
        </p:spPr>
      </p:pic>
      <p:sp>
        <p:nvSpPr>
          <p:cNvPr id="74" name="Google Shape;74;p16"/>
          <p:cNvSpPr txBox="1"/>
          <p:nvPr>
            <p:ph idx="4294967295" type="title"/>
          </p:nvPr>
        </p:nvSpPr>
        <p:spPr>
          <a:xfrm>
            <a:off x="311700" y="240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MLM space</a:t>
            </a:r>
            <a:endParaRPr/>
          </a:p>
        </p:txBody>
      </p:sp>
      <p:sp>
        <p:nvSpPr>
          <p:cNvPr id="75" name="Google Shape;75;p16"/>
          <p:cNvSpPr txBox="1"/>
          <p:nvPr/>
        </p:nvSpPr>
        <p:spPr>
          <a:xfrm>
            <a:off x="113050" y="857125"/>
            <a:ext cx="118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
                <a:solidFill>
                  <a:schemeClr val="lt1"/>
                </a:solidFill>
              </a:rPr>
              <a:t>morphing</a:t>
            </a:r>
            <a:endParaRPr b="1">
              <a:solidFill>
                <a:schemeClr val="lt1"/>
              </a:solidFill>
            </a:endParaRPr>
          </a:p>
        </p:txBody>
      </p:sp>
      <p:sp>
        <p:nvSpPr>
          <p:cNvPr id="76" name="Google Shape;76;p16"/>
          <p:cNvSpPr txBox="1"/>
          <p:nvPr/>
        </p:nvSpPr>
        <p:spPr>
          <a:xfrm>
            <a:off x="4601350" y="857125"/>
            <a:ext cx="118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e">
                <a:solidFill>
                  <a:schemeClr val="lt1"/>
                </a:solidFill>
              </a:rPr>
              <a:t>generation</a:t>
            </a:r>
            <a:endParaRPr b="1">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7"/>
          <p:cNvPicPr preferRelativeResize="0"/>
          <p:nvPr/>
        </p:nvPicPr>
        <p:blipFill rotWithShape="1">
          <a:blip r:embed="rId3">
            <a:alphaModFix/>
          </a:blip>
          <a:srcRect b="0" l="0" r="18870" t="0"/>
          <a:stretch/>
        </p:blipFill>
        <p:spPr>
          <a:xfrm>
            <a:off x="6421275" y="1778000"/>
            <a:ext cx="2487225" cy="3208826"/>
          </a:xfrm>
          <a:prstGeom prst="rect">
            <a:avLst/>
          </a:prstGeom>
          <a:noFill/>
          <a:ln>
            <a:noFill/>
          </a:ln>
        </p:spPr>
      </p:pic>
      <p:pic>
        <p:nvPicPr>
          <p:cNvPr id="82" name="Google Shape;82;p17"/>
          <p:cNvPicPr preferRelativeResize="0"/>
          <p:nvPr/>
        </p:nvPicPr>
        <p:blipFill>
          <a:blip r:embed="rId4">
            <a:alphaModFix/>
          </a:blip>
          <a:stretch>
            <a:fillRect/>
          </a:stretch>
        </p:blipFill>
        <p:spPr>
          <a:xfrm>
            <a:off x="5159375" y="1205475"/>
            <a:ext cx="1946751" cy="2037649"/>
          </a:xfrm>
          <a:prstGeom prst="rect">
            <a:avLst/>
          </a:prstGeom>
          <a:noFill/>
          <a:ln>
            <a:noFill/>
          </a:ln>
        </p:spPr>
      </p:pic>
      <p:pic>
        <p:nvPicPr>
          <p:cNvPr id="83" name="Google Shape;83;p17"/>
          <p:cNvPicPr preferRelativeResize="0"/>
          <p:nvPr/>
        </p:nvPicPr>
        <p:blipFill rotWithShape="1">
          <a:blip r:embed="rId5">
            <a:alphaModFix/>
          </a:blip>
          <a:srcRect b="0" l="0" r="0" t="13292"/>
          <a:stretch/>
        </p:blipFill>
        <p:spPr>
          <a:xfrm>
            <a:off x="2346475" y="2054625"/>
            <a:ext cx="1692800" cy="3082875"/>
          </a:xfrm>
          <a:prstGeom prst="rect">
            <a:avLst/>
          </a:prstGeom>
          <a:noFill/>
          <a:ln>
            <a:noFill/>
          </a:ln>
        </p:spPr>
      </p:pic>
      <p:pic>
        <p:nvPicPr>
          <p:cNvPr id="84" name="Google Shape;84;p17"/>
          <p:cNvPicPr preferRelativeResize="0"/>
          <p:nvPr/>
        </p:nvPicPr>
        <p:blipFill>
          <a:blip r:embed="rId6">
            <a:alphaModFix/>
          </a:blip>
          <a:stretch>
            <a:fillRect/>
          </a:stretch>
        </p:blipFill>
        <p:spPr>
          <a:xfrm>
            <a:off x="3778350" y="1330176"/>
            <a:ext cx="1739909" cy="1821126"/>
          </a:xfrm>
          <a:prstGeom prst="rect">
            <a:avLst/>
          </a:prstGeom>
          <a:noFill/>
          <a:ln>
            <a:noFill/>
          </a:ln>
        </p:spPr>
      </p:pic>
      <p:sp>
        <p:nvSpPr>
          <p:cNvPr id="85" name="Google Shape;85;p17"/>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DECA - 3D Mesh Reconstruction from Single Image </a:t>
            </a:r>
            <a:endParaRPr/>
          </a:p>
        </p:txBody>
      </p:sp>
      <p:sp>
        <p:nvSpPr>
          <p:cNvPr id="86" name="Google Shape;86;p17"/>
          <p:cNvSpPr txBox="1"/>
          <p:nvPr/>
        </p:nvSpPr>
        <p:spPr>
          <a:xfrm>
            <a:off x="7654925" y="4527900"/>
            <a:ext cx="148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u="sng">
                <a:solidFill>
                  <a:schemeClr val="hlink"/>
                </a:solidFill>
                <a:hlinkClick r:id="rId7"/>
              </a:rPr>
              <a:t>Feng et al. SIGGRAPH '21</a:t>
            </a:r>
            <a:r>
              <a:rPr lang="de"/>
              <a:t> </a:t>
            </a:r>
            <a:endParaRPr/>
          </a:p>
        </p:txBody>
      </p:sp>
      <p:pic>
        <p:nvPicPr>
          <p:cNvPr id="87" name="Google Shape;87;p17"/>
          <p:cNvPicPr preferRelativeResize="0"/>
          <p:nvPr/>
        </p:nvPicPr>
        <p:blipFill>
          <a:blip r:embed="rId8">
            <a:alphaModFix/>
          </a:blip>
          <a:stretch>
            <a:fillRect/>
          </a:stretch>
        </p:blipFill>
        <p:spPr>
          <a:xfrm>
            <a:off x="140875" y="2921975"/>
            <a:ext cx="899176" cy="891651"/>
          </a:xfrm>
          <a:prstGeom prst="rect">
            <a:avLst/>
          </a:prstGeom>
          <a:noFill/>
          <a:ln>
            <a:noFill/>
          </a:ln>
        </p:spPr>
      </p:pic>
      <p:sp>
        <p:nvSpPr>
          <p:cNvPr id="88" name="Google Shape;88;p17"/>
          <p:cNvSpPr/>
          <p:nvPr/>
        </p:nvSpPr>
        <p:spPr>
          <a:xfrm>
            <a:off x="1326425" y="2956500"/>
            <a:ext cx="1129500" cy="8226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t>DECA</a:t>
            </a:r>
            <a:endParaRPr/>
          </a:p>
        </p:txBody>
      </p:sp>
      <p:sp>
        <p:nvSpPr>
          <p:cNvPr id="89" name="Google Shape;89;p17"/>
          <p:cNvSpPr/>
          <p:nvPr/>
        </p:nvSpPr>
        <p:spPr>
          <a:xfrm>
            <a:off x="4088725" y="2835900"/>
            <a:ext cx="3017400" cy="1063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a:t>Project Pipeline</a:t>
            </a:r>
            <a:endParaRPr/>
          </a:p>
        </p:txBody>
      </p:sp>
      <p:sp>
        <p:nvSpPr>
          <p:cNvPr id="90" name="Google Shape;90;p17"/>
          <p:cNvSpPr txBox="1"/>
          <p:nvPr/>
        </p:nvSpPr>
        <p:spPr>
          <a:xfrm>
            <a:off x="4088725" y="1034038"/>
            <a:ext cx="97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cut</a:t>
            </a:r>
            <a:endParaRPr/>
          </a:p>
        </p:txBody>
      </p:sp>
      <p:sp>
        <p:nvSpPr>
          <p:cNvPr id="91" name="Google Shape;91;p17"/>
          <p:cNvSpPr txBox="1"/>
          <p:nvPr/>
        </p:nvSpPr>
        <p:spPr>
          <a:xfrm>
            <a:off x="5647500" y="1034038"/>
            <a:ext cx="97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align</a:t>
            </a:r>
            <a:endParaRPr/>
          </a:p>
        </p:txBody>
      </p:sp>
      <p:sp>
        <p:nvSpPr>
          <p:cNvPr id="92" name="Google Shape;92;p17"/>
          <p:cNvSpPr txBox="1"/>
          <p:nvPr/>
        </p:nvSpPr>
        <p:spPr>
          <a:xfrm>
            <a:off x="7488700" y="1654425"/>
            <a:ext cx="97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warp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Deep learning based landmark placement</a:t>
            </a:r>
            <a:endParaRPr/>
          </a:p>
        </p:txBody>
      </p:sp>
      <p:pic>
        <p:nvPicPr>
          <p:cNvPr id="98" name="Google Shape;98;p18"/>
          <p:cNvPicPr preferRelativeResize="0"/>
          <p:nvPr/>
        </p:nvPicPr>
        <p:blipFill>
          <a:blip r:embed="rId3">
            <a:alphaModFix/>
          </a:blip>
          <a:stretch>
            <a:fillRect/>
          </a:stretch>
        </p:blipFill>
        <p:spPr>
          <a:xfrm>
            <a:off x="1638300" y="1097050"/>
            <a:ext cx="5867400" cy="3600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9"/>
          <p:cNvPicPr preferRelativeResize="0"/>
          <p:nvPr/>
        </p:nvPicPr>
        <p:blipFill rotWithShape="1">
          <a:blip r:embed="rId3">
            <a:alphaModFix/>
          </a:blip>
          <a:srcRect b="0" l="0" r="0" t="2276"/>
          <a:stretch/>
        </p:blipFill>
        <p:spPr>
          <a:xfrm>
            <a:off x="311700" y="1189850"/>
            <a:ext cx="3514725" cy="3471775"/>
          </a:xfrm>
          <a:prstGeom prst="rect">
            <a:avLst/>
          </a:prstGeom>
          <a:noFill/>
          <a:ln>
            <a:noFill/>
          </a:ln>
        </p:spPr>
      </p:pic>
      <p:sp>
        <p:nvSpPr>
          <p:cNvPr id="104" name="Google Shape;104;p19"/>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DL landmark placement - template obstacle</a:t>
            </a:r>
            <a:endParaRPr/>
          </a:p>
        </p:txBody>
      </p:sp>
      <p:pic>
        <p:nvPicPr>
          <p:cNvPr id="105" name="Google Shape;105;p19"/>
          <p:cNvPicPr preferRelativeResize="0"/>
          <p:nvPr/>
        </p:nvPicPr>
        <p:blipFill rotWithShape="1">
          <a:blip r:embed="rId4">
            <a:alphaModFix/>
          </a:blip>
          <a:srcRect b="0" l="0" r="15023" t="3855"/>
          <a:stretch/>
        </p:blipFill>
        <p:spPr>
          <a:xfrm>
            <a:off x="4084275" y="1272700"/>
            <a:ext cx="4259798" cy="31253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b="0" l="0" r="5864" t="0"/>
          <a:stretch/>
        </p:blipFill>
        <p:spPr>
          <a:xfrm>
            <a:off x="1589875" y="76425"/>
            <a:ext cx="5288899" cy="4990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Optimal Scale Factor for Rigid Alignment</a:t>
            </a:r>
            <a:endParaRPr/>
          </a:p>
        </p:txBody>
      </p:sp>
      <p:sp>
        <p:nvSpPr>
          <p:cNvPr id="116" name="Google Shape;11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 name="Google Shape;117;p21"/>
          <p:cNvPicPr preferRelativeResize="0"/>
          <p:nvPr/>
        </p:nvPicPr>
        <p:blipFill>
          <a:blip r:embed="rId3">
            <a:alphaModFix/>
          </a:blip>
          <a:stretch>
            <a:fillRect/>
          </a:stretch>
        </p:blipFill>
        <p:spPr>
          <a:xfrm>
            <a:off x="3962400" y="1449398"/>
            <a:ext cx="4611050" cy="846125"/>
          </a:xfrm>
          <a:prstGeom prst="rect">
            <a:avLst/>
          </a:prstGeom>
          <a:noFill/>
          <a:ln>
            <a:noFill/>
          </a:ln>
        </p:spPr>
      </p:pic>
      <p:pic>
        <p:nvPicPr>
          <p:cNvPr id="118" name="Google Shape;118;p21"/>
          <p:cNvPicPr preferRelativeResize="0"/>
          <p:nvPr/>
        </p:nvPicPr>
        <p:blipFill>
          <a:blip r:embed="rId4">
            <a:alphaModFix/>
          </a:blip>
          <a:stretch>
            <a:fillRect/>
          </a:stretch>
        </p:blipFill>
        <p:spPr>
          <a:xfrm>
            <a:off x="311700" y="1017733"/>
            <a:ext cx="3460750" cy="392014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